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9F1"/>
    <a:srgbClr val="3749F5"/>
    <a:srgbClr val="A3C8FF"/>
    <a:srgbClr val="FF66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87" autoAdjust="0"/>
    <p:restoredTop sz="94632" autoAdjust="0"/>
  </p:normalViewPr>
  <p:slideViewPr>
    <p:cSldViewPr>
      <p:cViewPr>
        <p:scale>
          <a:sx n="88" d="100"/>
          <a:sy n="88" d="100"/>
        </p:scale>
        <p:origin x="-1426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14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DC5FE27-E6E2-4204-9252-07DBC4899434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0649953-A6B9-45EF-9913-0A21AAABB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7D83-A729-42B5-B037-60D7F7F5594D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80CC-7468-4F0F-A823-64CF7B3FB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E217F-4CD8-4795-A38C-72694025375B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090B-120A-4AFC-BFE5-6B2A210B0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0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49FF-994C-4981-A128-B9C3C6996F5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8740-6935-45A9-9183-01B12F12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9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36E0-E00F-4FAE-8648-3AD76137F0E5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383A-DC62-4DBB-98E1-81745E8B9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0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773B-2CF2-4BC4-9BD5-359F8E916943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8F56-0580-4E2E-8464-B0F44667D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4F16D-1675-476B-9EC5-1E565E1E2C6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D44D9-2DDA-436B-8551-0B05AAC88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7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D060-7DB5-4F20-88D4-80F4F577FFEC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1080-7DD3-41BD-BCE9-4715B04FA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5DCF-28EC-4A3B-99A4-79D8E3D5FB8E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A934-7A27-4C15-84D4-F1524EE5F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E2DE-82F8-44DD-AE33-B49E1B01C5E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8359-832B-4192-985E-29D57BFD8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F3F9-72A3-4659-8753-FB97C672042A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EB6A-AA29-480F-9487-683ECA49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1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9456-22BE-4831-85A7-E139BC50384C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DE3F-DC77-4DF2-BE3E-FEEC08A2A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C643F4-B5B5-422A-AAC9-4739DA2E9E0A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E4C0E6-E867-4BA0-A1DE-D00C654EA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14313"/>
            <a:ext cx="2079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04800"/>
            <a:ext cx="4782779" cy="12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424" y="6501807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2014 IFTA / IRP AUDIT WORKSHOP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303463" y="1873250"/>
            <a:ext cx="667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Appendix </a:t>
            </a:r>
            <a:r>
              <a:rPr lang="en-US" dirty="0"/>
              <a:t>1 </a:t>
            </a:r>
            <a:r>
              <a:rPr lang="en-US" dirty="0" smtClean="0"/>
              <a:t>– Return </a:t>
            </a:r>
            <a:r>
              <a:rPr lang="en-US" dirty="0"/>
              <a:t>Model for Dual-Fuel Vehicles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74230"/>
              </p:ext>
            </p:extLst>
          </p:nvPr>
        </p:nvGraphicFramePr>
        <p:xfrm>
          <a:off x="268942" y="2362200"/>
          <a:ext cx="6096000" cy="19786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2976"/>
                <a:gridCol w="1035424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Assumptions: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- Diesel (gallons)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- LNG (gallons)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Fuel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Jurisdiction 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8,000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500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Jurisdiction 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1,000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10,000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1,500 </a:t>
                      </a:r>
                    </a:p>
                  </a:txBody>
                  <a:tcPr marL="7620" marR="7620" marT="7620" marB="0" anchor="b"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exempt distances were traveled in either jurisdiction.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39937"/>
              </p:ext>
            </p:extLst>
          </p:nvPr>
        </p:nvGraphicFramePr>
        <p:xfrm>
          <a:off x="273424" y="4724400"/>
          <a:ext cx="6096000" cy="8661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Calculate MPG: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 Miles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 Fuel (gallons)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MPG</a:t>
                      </a:r>
                    </a:p>
                  </a:txBody>
                  <a:tcPr marL="7620" marR="7620" marT="762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10,000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1,500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6.67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14313"/>
            <a:ext cx="2079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04800"/>
            <a:ext cx="4782779" cy="12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424" y="6501807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2014 IFTA / IRP AUDIT WORKSHOP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81298"/>
              </p:ext>
            </p:extLst>
          </p:nvPr>
        </p:nvGraphicFramePr>
        <p:xfrm>
          <a:off x="762000" y="2438400"/>
          <a:ext cx="6096000" cy="1930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6069"/>
                <a:gridCol w="871931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Prorate the Miles by Jurisdiction Between Fuel Types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</a:t>
                      </a:r>
                    </a:p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by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Diesel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1,500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0.3333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1,500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0.6667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6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7416"/>
            <a:ext cx="2079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04800"/>
            <a:ext cx="4782779" cy="12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424" y="6501807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2014 IFTA / IRP AUDIT WORKSHOP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9667"/>
              </p:ext>
            </p:extLst>
          </p:nvPr>
        </p:nvGraphicFramePr>
        <p:xfrm>
          <a:off x="273424" y="2438400"/>
          <a:ext cx="8426820" cy="27203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5287"/>
                <a:gridCol w="867309"/>
                <a:gridCol w="838200"/>
                <a:gridCol w="779932"/>
                <a:gridCol w="842682"/>
                <a:gridCol w="842682"/>
                <a:gridCol w="842682"/>
                <a:gridCol w="842682"/>
                <a:gridCol w="842682"/>
                <a:gridCol w="842682"/>
              </a:tblGrid>
              <a:tr h="3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Diesel Form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E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7620" marR="7620" marT="7620" marB="0" anchor="b"/>
                </a:tc>
              </a:tr>
              <a:tr h="663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Fuel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Juris.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Distance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Fuel Ratio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Taxable Distance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Taxable Fuel Volume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Paid Volume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Taxable Volume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Rate (Diesel)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Due</a:t>
                      </a:r>
                    </a:p>
                  </a:txBody>
                  <a:tcPr marL="7620" marR="7620" marT="7620" marB="0" anchor="ctr"/>
                </a:tc>
              </a:tr>
              <a:tr h="381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8,000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2,666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400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(100)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(20.00)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2,000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667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100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10.00 </a:t>
                      </a:r>
                    </a:p>
                  </a:txBody>
                  <a:tcPr marL="7620" marR="7620" marT="7620" marB="0" anchor="b"/>
                </a:tc>
              </a:tr>
              <a:tr h="4580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10,000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3,333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(10.00)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4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07416"/>
            <a:ext cx="2079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04800"/>
            <a:ext cx="4782779" cy="12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424" y="6501807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2014 IFTA / IRP AUDIT WORKSHOP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05358"/>
              </p:ext>
            </p:extLst>
          </p:nvPr>
        </p:nvGraphicFramePr>
        <p:xfrm>
          <a:off x="245929" y="1905000"/>
          <a:ext cx="8426820" cy="3581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5287"/>
                <a:gridCol w="867309"/>
                <a:gridCol w="838200"/>
                <a:gridCol w="779932"/>
                <a:gridCol w="842682"/>
                <a:gridCol w="842682"/>
                <a:gridCol w="842682"/>
                <a:gridCol w="842682"/>
                <a:gridCol w="842682"/>
                <a:gridCol w="842682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LNG Form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B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D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E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Fuel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Juris.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Distance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Fuel Ratio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Taxable Distance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Taxable Fuel Volume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Paid Volume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Taxable Volume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Rate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(LNG)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Tax Due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8,000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0.6667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5,334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800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40.00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2,000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0.6667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1,333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200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(800)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(80.00)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10,000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6,667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1,000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(40.00)</a:t>
                      </a:r>
                    </a:p>
                  </a:txBody>
                  <a:tcPr marL="7620" marR="7620" marT="7620" marB="0" anchor="b"/>
                </a:tc>
              </a:tr>
              <a:tr h="1481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 BOTH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10,000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1,500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(50.00)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4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14313"/>
            <a:ext cx="20796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304800"/>
            <a:ext cx="4782779" cy="12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424" y="6501807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2014 IFTA / IRP AUDIT WORKSHOP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7315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 </a:t>
            </a:r>
            <a:r>
              <a:rPr lang="en-US" sz="2000" dirty="0"/>
              <a:t>Although states don't want to see double miles, the miles by state has to be shown somewhere on the return or you lose a step in the calculation and preparers get </a:t>
            </a:r>
            <a:r>
              <a:rPr lang="en-US" sz="2000" dirty="0" smtClean="0"/>
              <a:t>confused. The </a:t>
            </a:r>
            <a:r>
              <a:rPr lang="en-US" sz="2000" dirty="0"/>
              <a:t>calculation to allocate taxable distance could be made on a schedule separate from the return.</a:t>
            </a:r>
          </a:p>
        </p:txBody>
      </p:sp>
    </p:spTree>
    <p:extLst>
      <p:ext uri="{BB962C8B-B14F-4D97-AF65-F5344CB8AC3E}">
        <p14:creationId xmlns:p14="http://schemas.microsoft.com/office/powerpoint/2010/main" val="145180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365</Words>
  <Application>Microsoft Office PowerPoint</Application>
  <PresentationFormat>On-screen Show (4:3)</PresentationFormat>
  <Paragraphs>155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IFTA,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IFTA, Inc.</dc:creator>
  <cp:lastModifiedBy>Tammy Trinker</cp:lastModifiedBy>
  <cp:revision>228</cp:revision>
  <cp:lastPrinted>2013-07-03T19:05:41Z</cp:lastPrinted>
  <dcterms:created xsi:type="dcterms:W3CDTF">2009-08-12T14:55:22Z</dcterms:created>
  <dcterms:modified xsi:type="dcterms:W3CDTF">2014-02-18T14:19:10Z</dcterms:modified>
</cp:coreProperties>
</file>